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1" r:id="rId4"/>
    <p:sldId id="259" r:id="rId5"/>
    <p:sldId id="260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739" autoAdjust="0"/>
  </p:normalViewPr>
  <p:slideViewPr>
    <p:cSldViewPr snapToGrid="0">
      <p:cViewPr varScale="1">
        <p:scale>
          <a:sx n="66" d="100"/>
          <a:sy n="66" d="100"/>
        </p:scale>
        <p:origin x="1301" y="43"/>
      </p:cViewPr>
      <p:guideLst/>
    </p:cSldViewPr>
  </p:slideViewPr>
  <p:notesTextViewPr>
    <p:cViewPr>
      <p:scale>
        <a:sx n="1" d="1"/>
        <a:sy n="1" d="1"/>
      </p:scale>
      <p:origin x="0" y="-403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DF5DC-8601-4683-A38A-09A481CF0494}" type="datetimeFigureOut">
              <a:rPr lang="en-CA" smtClean="0"/>
              <a:t>2022-02-28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01413-7B2A-4C97-B1B6-19EC81F528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832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01413-7B2A-4C97-B1B6-19EC81F528D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4218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Teachers can support students in brainstorming ways these skills would be important to each of the bulleted groups found on this slide. Is there a group of people that could be included that is not found on the slide?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01413-7B2A-4C97-B1B6-19EC81F528D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6300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Link to site where videos on each of the skills can be found: https://www.canada.ca/en/services/jobs/training/initiatives/skills-success/video.html </a:t>
            </a:r>
          </a:p>
          <a:p>
            <a:r>
              <a:rPr lang="en-CA" dirty="0"/>
              <a:t>Each of the skills has been individually linked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01413-7B2A-4C97-B1B6-19EC81F528D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4294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Ask students for their input on why they are important to who they are as learners? Who they are as future employees? Who they are as citizens?</a:t>
            </a:r>
          </a:p>
          <a:p>
            <a:pPr marL="171450" indent="-171450">
              <a:buFontTx/>
              <a:buChar char="-"/>
            </a:pPr>
            <a:r>
              <a:rPr lang="en-CA" dirty="0"/>
              <a:t>To help them see who they are as learners</a:t>
            </a:r>
          </a:p>
          <a:p>
            <a:pPr marL="171450" indent="-171450">
              <a:buFontTx/>
              <a:buChar char="-"/>
            </a:pPr>
            <a:r>
              <a:rPr lang="en-CA" dirty="0"/>
              <a:t>To help them develop or improve upon skills that could strengthen them as learners</a:t>
            </a:r>
          </a:p>
          <a:p>
            <a:pPr marL="171450" indent="-171450">
              <a:buFontTx/>
              <a:buChar char="-"/>
            </a:pPr>
            <a:r>
              <a:rPr lang="en-CA" dirty="0"/>
              <a:t>To help them see how the skills they are developing in school will follow them each year as they move between grades</a:t>
            </a:r>
          </a:p>
          <a:p>
            <a:pPr marL="171450" indent="-171450">
              <a:buFontTx/>
              <a:buChar char="-"/>
            </a:pPr>
            <a:r>
              <a:rPr lang="en-CA" dirty="0"/>
              <a:t>To help them secure part time jobs</a:t>
            </a:r>
          </a:p>
          <a:p>
            <a:pPr marL="171450" indent="-171450">
              <a:buFontTx/>
              <a:buChar char="-"/>
            </a:pPr>
            <a:r>
              <a:rPr lang="en-CA" dirty="0"/>
              <a:t>To help them understand their roles and apply their skills at home, in the community </a:t>
            </a:r>
          </a:p>
          <a:p>
            <a:pPr marL="171450" indent="-171450">
              <a:buFontTx/>
              <a:buChar char="-"/>
            </a:pPr>
            <a:r>
              <a:rPr lang="en-CA" dirty="0"/>
              <a:t>To help them in setting goals for their future</a:t>
            </a:r>
          </a:p>
          <a:p>
            <a:pPr marL="171450" indent="-171450">
              <a:buFontTx/>
              <a:buChar char="-"/>
            </a:pPr>
            <a:r>
              <a:rPr lang="en-CA" dirty="0"/>
              <a:t>To help them match careers to their skills</a:t>
            </a:r>
          </a:p>
          <a:p>
            <a:pPr marL="171450" indent="-171450">
              <a:buFontTx/>
              <a:buChar char="-"/>
            </a:pPr>
            <a:r>
              <a:rPr lang="en-CA" dirty="0"/>
              <a:t>To help them succeed at post-secondary or in training programs </a:t>
            </a:r>
          </a:p>
          <a:p>
            <a:pPr marL="171450" indent="-171450">
              <a:buFontTx/>
              <a:buChar char="-"/>
            </a:pPr>
            <a:r>
              <a:rPr lang="en-CA" dirty="0"/>
              <a:t>To help them </a:t>
            </a:r>
            <a:r>
              <a:rPr lang="en-CA"/>
              <a:t>understand workplace expectations </a:t>
            </a:r>
            <a:r>
              <a:rPr lang="en-CA" dirty="0"/>
              <a:t>and succeed when they enter the workplace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01413-7B2A-4C97-B1B6-19EC81F528D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6359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7176-C9B8-4B55-9EF7-91391F6C5956}" type="datetimeFigureOut">
              <a:rPr lang="en-CA" smtClean="0"/>
              <a:t>2022-02-28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1730E15-B53A-46B5-BB01-36C8A5807B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33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7176-C9B8-4B55-9EF7-91391F6C5956}" type="datetimeFigureOut">
              <a:rPr lang="en-CA" smtClean="0"/>
              <a:t>2022-02-28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1730E15-B53A-46B5-BB01-36C8A5807B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236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7176-C9B8-4B55-9EF7-91391F6C5956}" type="datetimeFigureOut">
              <a:rPr lang="en-CA" smtClean="0"/>
              <a:t>2022-02-28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1730E15-B53A-46B5-BB01-36C8A5807B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5772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7176-C9B8-4B55-9EF7-91391F6C5956}" type="datetimeFigureOut">
              <a:rPr lang="en-CA" smtClean="0"/>
              <a:t>2022-02-28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1730E15-B53A-46B5-BB01-36C8A5807B09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095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7176-C9B8-4B55-9EF7-91391F6C5956}" type="datetimeFigureOut">
              <a:rPr lang="en-CA" smtClean="0"/>
              <a:t>2022-02-28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1730E15-B53A-46B5-BB01-36C8A5807B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3543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7176-C9B8-4B55-9EF7-91391F6C5956}" type="datetimeFigureOut">
              <a:rPr lang="en-CA" smtClean="0"/>
              <a:t>2022-02-28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0E15-B53A-46B5-BB01-36C8A5807B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0899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7176-C9B8-4B55-9EF7-91391F6C5956}" type="datetimeFigureOut">
              <a:rPr lang="en-CA" smtClean="0"/>
              <a:t>2022-02-28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0E15-B53A-46B5-BB01-36C8A5807B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311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7176-C9B8-4B55-9EF7-91391F6C5956}" type="datetimeFigureOut">
              <a:rPr lang="en-CA" smtClean="0"/>
              <a:t>2022-02-28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0E15-B53A-46B5-BB01-36C8A5807B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2066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E17176-C9B8-4B55-9EF7-91391F6C5956}" type="datetimeFigureOut">
              <a:rPr lang="en-CA" smtClean="0"/>
              <a:t>2022-02-28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1730E15-B53A-46B5-BB01-36C8A5807B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4345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7176-C9B8-4B55-9EF7-91391F6C5956}" type="datetimeFigureOut">
              <a:rPr lang="en-CA" smtClean="0"/>
              <a:t>2022-02-28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0E15-B53A-46B5-BB01-36C8A5807B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017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7176-C9B8-4B55-9EF7-91391F6C5956}" type="datetimeFigureOut">
              <a:rPr lang="en-CA" smtClean="0"/>
              <a:t>2022-02-28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1730E15-B53A-46B5-BB01-36C8A5807B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329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7176-C9B8-4B55-9EF7-91391F6C5956}" type="datetimeFigureOut">
              <a:rPr lang="en-CA" smtClean="0"/>
              <a:t>2022-02-28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0E15-B53A-46B5-BB01-36C8A5807B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379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7176-C9B8-4B55-9EF7-91391F6C5956}" type="datetimeFigureOut">
              <a:rPr lang="en-CA" smtClean="0"/>
              <a:t>2022-02-28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0E15-B53A-46B5-BB01-36C8A5807B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772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7176-C9B8-4B55-9EF7-91391F6C5956}" type="datetimeFigureOut">
              <a:rPr lang="en-CA" smtClean="0"/>
              <a:t>2022-02-28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0E15-B53A-46B5-BB01-36C8A5807B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844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7176-C9B8-4B55-9EF7-91391F6C5956}" type="datetimeFigureOut">
              <a:rPr lang="en-CA" smtClean="0"/>
              <a:t>2022-02-28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0E15-B53A-46B5-BB01-36C8A5807B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3098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7176-C9B8-4B55-9EF7-91391F6C5956}" type="datetimeFigureOut">
              <a:rPr lang="en-CA" smtClean="0"/>
              <a:t>2022-02-28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0E15-B53A-46B5-BB01-36C8A5807B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470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7176-C9B8-4B55-9EF7-91391F6C5956}" type="datetimeFigureOut">
              <a:rPr lang="en-CA" smtClean="0"/>
              <a:t>2022-02-28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0E15-B53A-46B5-BB01-36C8A5807B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608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17176-C9B8-4B55-9EF7-91391F6C5956}" type="datetimeFigureOut">
              <a:rPr lang="en-CA" smtClean="0"/>
              <a:t>2022-02-28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30E15-B53A-46B5-BB01-36C8A5807B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29413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AXMrzQIak3I" TargetMode="External"/><Relationship Id="rId3" Type="http://schemas.openxmlformats.org/officeDocument/2006/relationships/hyperlink" Target="https://youtu.be/wlnQudMe1C4" TargetMode="External"/><Relationship Id="rId7" Type="http://schemas.openxmlformats.org/officeDocument/2006/relationships/hyperlink" Target="https://youtu.be/7TD398YNaH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MB4Vc_xY360" TargetMode="External"/><Relationship Id="rId11" Type="http://schemas.openxmlformats.org/officeDocument/2006/relationships/hyperlink" Target="https://youtu.be/BmTzVNhSRZ8" TargetMode="External"/><Relationship Id="rId5" Type="http://schemas.openxmlformats.org/officeDocument/2006/relationships/hyperlink" Target="https://youtu.be/He6yQNNiDl4" TargetMode="External"/><Relationship Id="rId10" Type="http://schemas.openxmlformats.org/officeDocument/2006/relationships/hyperlink" Target="https://youtu.be/dZrDsI3oSJc" TargetMode="External"/><Relationship Id="rId4" Type="http://schemas.openxmlformats.org/officeDocument/2006/relationships/hyperlink" Target="https://youtu.be/MQluystHU9c" TargetMode="External"/><Relationship Id="rId9" Type="http://schemas.openxmlformats.org/officeDocument/2006/relationships/hyperlink" Target="https://youtu.be/6wQvDhyE8x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D4A30-8C81-472C-9140-4291F8C07E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7200" dirty="0">
                <a:latin typeface="Segoe UI Emoji" panose="020B0502040204020203" pitchFamily="34" charset="0"/>
                <a:ea typeface="Segoe UI Emoji" panose="020B0502040204020203" pitchFamily="34" charset="0"/>
              </a:rPr>
              <a:t>Skills for Success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3645CA-D1CE-472E-97E7-E59A3D25A5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solidFill>
                  <a:srgbClr val="FFFFFF"/>
                </a:solidFill>
                <a:effectLst/>
                <a:latin typeface="Segoe UI Emoji" panose="020B0502040204020203" pitchFamily="34" charset="0"/>
                <a:ea typeface="Segoe UI Emoji" panose="020B0502040204020203" pitchFamily="34" charset="0"/>
                <a:cs typeface="Montserrat" panose="00000500000000000000" pitchFamily="2" charset="0"/>
              </a:rPr>
              <a:t>What They Are and Why They Are Important </a:t>
            </a:r>
          </a:p>
          <a:p>
            <a:r>
              <a:rPr lang="en-CA" sz="2400" dirty="0">
                <a:solidFill>
                  <a:srgbClr val="FFFFFF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An Introduction for Junior High &amp; Middle School Students</a:t>
            </a:r>
            <a:endParaRPr lang="en-CA" sz="2400" dirty="0"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03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07781-6D7D-4004-8819-DEAADBCE9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Segoe UI Emoji" panose="020B0502040204020203" pitchFamily="34" charset="0"/>
                <a:ea typeface="Segoe UI Emoji" panose="020B0502040204020203" pitchFamily="34" charset="0"/>
              </a:rPr>
              <a:t>The Skills for Success Framework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B1AC7E8-AF3E-4DEB-99E5-7C14BEB48A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172" y="216719"/>
            <a:ext cx="5388079" cy="697007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96E8C63-6F1D-47E0-A52D-71ABA8297F4F}"/>
              </a:ext>
            </a:extLst>
          </p:cNvPr>
          <p:cNvSpPr txBox="1"/>
          <p:nvPr/>
        </p:nvSpPr>
        <p:spPr>
          <a:xfrm>
            <a:off x="608749" y="2921168"/>
            <a:ext cx="60960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effectLst/>
                <a:latin typeface="Segoe UI Emoji" panose="020B0502040204020203" pitchFamily="34" charset="0"/>
                <a:ea typeface="Segoe UI Emoji" panose="020B0502040204020203" pitchFamily="34" charset="0"/>
              </a:rPr>
              <a:t>There are 9 Skills in the Skills for Success framework and they apply to everyone! </a:t>
            </a:r>
          </a:p>
          <a:p>
            <a:endParaRPr lang="en-US" sz="2000" dirty="0">
              <a:latin typeface="Segoe UI Emoji" panose="020B0502040204020203" pitchFamily="34" charset="0"/>
              <a:ea typeface="Segoe UI Emoji" panose="020B0502040204020203" pitchFamily="34" charset="0"/>
            </a:endParaRPr>
          </a:p>
          <a:p>
            <a:r>
              <a:rPr lang="en-US" sz="2000" i="0" dirty="0">
                <a:effectLst/>
                <a:latin typeface="Segoe UI Emoji" panose="020B0502040204020203" pitchFamily="34" charset="0"/>
                <a:ea typeface="Segoe UI Emoji" panose="020B0502040204020203" pitchFamily="34" charset="0"/>
              </a:rPr>
              <a:t>Watch this video to learn more. </a:t>
            </a:r>
          </a:p>
          <a:p>
            <a:pPr algn="l"/>
            <a:endParaRPr lang="en-US" sz="2000" dirty="0"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48FE9F-F7B2-433B-8AE1-7AF069BD0041}"/>
              </a:ext>
            </a:extLst>
          </p:cNvPr>
          <p:cNvSpPr txBox="1"/>
          <p:nvPr/>
        </p:nvSpPr>
        <p:spPr>
          <a:xfrm>
            <a:off x="6587614" y="6211036"/>
            <a:ext cx="483831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1000" dirty="0">
                <a:latin typeface="Segoe UI Emoji" panose="020B0502040204020203" pitchFamily="34" charset="0"/>
                <a:ea typeface="Segoe UI Emoji" panose="020B0502040204020203" pitchFamily="34" charset="0"/>
              </a:rPr>
              <a:t>Image retrieved with permission February 2022 https://www.canada.ca/en/services/jobs/training/initiatives/skills-success/understanding-individuals.html#h2.1</a:t>
            </a:r>
          </a:p>
        </p:txBody>
      </p:sp>
    </p:spTree>
    <p:extLst>
      <p:ext uri="{BB962C8B-B14F-4D97-AF65-F5344CB8AC3E}">
        <p14:creationId xmlns:p14="http://schemas.microsoft.com/office/powerpoint/2010/main" val="2627703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0140E-96EB-4C9E-9785-08212659D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Segoe UI Emoji" panose="020B0502040204020203" pitchFamily="34" charset="0"/>
                <a:ea typeface="Segoe UI Emoji" panose="020B0502040204020203" pitchFamily="34" charset="0"/>
              </a:rPr>
              <a:t>Who Can Benefit from The Skills for Success?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B6AB0C-5D42-45AE-8C72-05793AB75C84}"/>
              </a:ext>
            </a:extLst>
          </p:cNvPr>
          <p:cNvSpPr txBox="1"/>
          <p:nvPr/>
        </p:nvSpPr>
        <p:spPr>
          <a:xfrm>
            <a:off x="1229033" y="2338022"/>
            <a:ext cx="828840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latin typeface="Segoe UI Emoji" panose="020B0502040204020203" pitchFamily="34" charset="0"/>
                <a:ea typeface="Segoe UI Emoji" panose="020B0502040204020203" pitchFamily="34" charset="0"/>
              </a:rPr>
              <a:t>Understanding of these skills and how they can be used are of importance to:  </a:t>
            </a:r>
          </a:p>
          <a:p>
            <a:pPr algn="l"/>
            <a:endParaRPr lang="en-US" sz="2000" dirty="0">
              <a:latin typeface="Segoe UI Emoji" panose="020B0502040204020203" pitchFamily="34" charset="0"/>
              <a:ea typeface="Segoe UI Emoji" panose="020B0502040204020203" pitchFamily="34" charset="0"/>
            </a:endParaRPr>
          </a:p>
          <a:p>
            <a:pPr algn="l"/>
            <a:endParaRPr lang="en-US" sz="2000" dirty="0">
              <a:latin typeface="Segoe UI Emoji" panose="020B0502040204020203" pitchFamily="34" charset="0"/>
              <a:ea typeface="Segoe UI Emoji" panose="020B0502040204020203" pitchFamily="34" charset="0"/>
            </a:endParaRPr>
          </a:p>
          <a:p>
            <a:pPr algn="l"/>
            <a:endParaRPr lang="en-US" sz="2000" i="0" dirty="0">
              <a:effectLst/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E7440F4-40E6-4FF6-9711-1007F50051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153016"/>
              </p:ext>
            </p:extLst>
          </p:nvPr>
        </p:nvGraphicFramePr>
        <p:xfrm>
          <a:off x="1796026" y="3429000"/>
          <a:ext cx="8930967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989">
                  <a:extLst>
                    <a:ext uri="{9D8B030D-6E8A-4147-A177-3AD203B41FA5}">
                      <a16:colId xmlns:a16="http://schemas.microsoft.com/office/drawing/2014/main" val="3690338108"/>
                    </a:ext>
                  </a:extLst>
                </a:gridCol>
                <a:gridCol w="2976989">
                  <a:extLst>
                    <a:ext uri="{9D8B030D-6E8A-4147-A177-3AD203B41FA5}">
                      <a16:colId xmlns:a16="http://schemas.microsoft.com/office/drawing/2014/main" val="4145185952"/>
                    </a:ext>
                  </a:extLst>
                </a:gridCol>
                <a:gridCol w="2976989">
                  <a:extLst>
                    <a:ext uri="{9D8B030D-6E8A-4147-A177-3AD203B41FA5}">
                      <a16:colId xmlns:a16="http://schemas.microsoft.com/office/drawing/2014/main" val="1204023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Segoe UI Emoji" panose="020B0502040204020203" pitchFamily="34" charset="0"/>
                          <a:ea typeface="Segoe UI Emoji" panose="020B0502040204020203" pitchFamily="34" charset="0"/>
                        </a:rPr>
                        <a:t>C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Segoe UI Emoji" panose="020B0502040204020203" pitchFamily="34" charset="0"/>
                          <a:ea typeface="Segoe UI Emoji" panose="020B0502040204020203" pitchFamily="34" charset="0"/>
                        </a:rPr>
                        <a:t>ommunities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en-CA" sz="2400" b="0" dirty="0">
                        <a:solidFill>
                          <a:schemeClr val="tx1"/>
                        </a:solidFill>
                        <a:latin typeface="Segoe UI Emoji" panose="020B0502040204020203" pitchFamily="34" charset="0"/>
                        <a:ea typeface="Segoe UI Emoj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CA" sz="2400" b="0" dirty="0">
                          <a:solidFill>
                            <a:schemeClr val="tx1"/>
                          </a:solidFill>
                          <a:latin typeface="Segoe UI Emoji" panose="020B0502040204020203" pitchFamily="34" charset="0"/>
                          <a:ea typeface="Segoe UI Emoji" panose="020B0502040204020203" pitchFamily="34" charset="0"/>
                        </a:rPr>
                        <a:t>Families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CA" sz="2400" b="0" dirty="0">
                          <a:solidFill>
                            <a:schemeClr val="tx1"/>
                          </a:solidFill>
                          <a:latin typeface="Segoe UI Emoji" panose="020B0502040204020203" pitchFamily="34" charset="0"/>
                          <a:ea typeface="Segoe UI Emoji" panose="020B0502040204020203" pitchFamily="34" charset="0"/>
                        </a:rPr>
                        <a:t>Training Providers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50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Segoe UI Emoji" panose="020B0502040204020203" pitchFamily="34" charset="0"/>
                          <a:ea typeface="Segoe UI Emoji" panose="020B0502040204020203" pitchFamily="34" charset="0"/>
                        </a:rPr>
                        <a:t>Educators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en-CA" sz="2400" b="0" dirty="0">
                        <a:solidFill>
                          <a:schemeClr val="tx1"/>
                        </a:solidFill>
                        <a:latin typeface="Segoe UI Emoji" panose="020B0502040204020203" pitchFamily="34" charset="0"/>
                        <a:ea typeface="Segoe UI Emoj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CA" sz="2400" b="0" dirty="0">
                          <a:solidFill>
                            <a:schemeClr val="tx1"/>
                          </a:solidFill>
                          <a:latin typeface="Segoe UI Emoji" panose="020B0502040204020203" pitchFamily="34" charset="0"/>
                          <a:ea typeface="Segoe UI Emoji" panose="020B0502040204020203" pitchFamily="34" charset="0"/>
                        </a:rPr>
                        <a:t>Governments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CA" sz="2400" b="0" dirty="0">
                          <a:solidFill>
                            <a:schemeClr val="tx1"/>
                          </a:solidFill>
                          <a:latin typeface="Segoe UI Emoji" panose="020B0502040204020203" pitchFamily="34" charset="0"/>
                          <a:ea typeface="Segoe UI Emoji" panose="020B0502040204020203" pitchFamily="34" charset="0"/>
                        </a:rPr>
                        <a:t>Workers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9052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Segoe UI Emoji" panose="020B0502040204020203" pitchFamily="34" charset="0"/>
                          <a:ea typeface="Segoe UI Emoji" panose="020B0502040204020203" pitchFamily="34" charset="0"/>
                        </a:rPr>
                        <a:t>Employers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en-CA" sz="2400" b="0" dirty="0">
                        <a:solidFill>
                          <a:schemeClr val="tx1"/>
                        </a:solidFill>
                        <a:latin typeface="Segoe UI Emoji" panose="020B0502040204020203" pitchFamily="34" charset="0"/>
                        <a:ea typeface="Segoe UI Emoj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CA" sz="2400" b="0" dirty="0">
                          <a:solidFill>
                            <a:schemeClr val="tx1"/>
                          </a:solidFill>
                          <a:latin typeface="Segoe UI Emoji" panose="020B0502040204020203" pitchFamily="34" charset="0"/>
                          <a:ea typeface="Segoe UI Emoji" panose="020B0502040204020203" pitchFamily="34" charset="0"/>
                        </a:rPr>
                        <a:t>Job Seekers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2400" b="0" dirty="0">
                        <a:solidFill>
                          <a:schemeClr val="tx1"/>
                        </a:solidFill>
                        <a:latin typeface="Segoe UI Emoji" panose="020B0502040204020203" pitchFamily="34" charset="0"/>
                        <a:ea typeface="Segoe UI Emoj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532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258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5DB66-9E59-4F91-8047-EB3C087F9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Segoe UI Emoji" panose="020B0502040204020203" pitchFamily="34" charset="0"/>
                <a:ea typeface="Segoe UI Emoji" panose="020B0502040204020203" pitchFamily="34" charset="0"/>
              </a:rPr>
              <a:t>What Is the Purpose?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0B276-3216-40F7-B3DC-389AFE52A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0" dirty="0">
                <a:effectLst/>
                <a:latin typeface="Segoe UI Emoji" panose="020B0502040204020203" pitchFamily="34" charset="0"/>
                <a:ea typeface="Segoe UI Emoji" panose="020B0502040204020203" pitchFamily="34" charset="0"/>
              </a:rPr>
              <a:t>To help provide Canadians with everyday skills needed for work, learning and life</a:t>
            </a:r>
          </a:p>
          <a:p>
            <a:r>
              <a:rPr lang="en-US" i="0" dirty="0">
                <a:effectLst/>
                <a:latin typeface="Segoe UI Emoji" panose="020B0502040204020203" pitchFamily="34" charset="0"/>
                <a:ea typeface="Segoe UI Emoji" panose="020B0502040204020203" pitchFamily="34" charset="0"/>
              </a:rPr>
              <a:t>To raise awareness on the importance of continuously learning particularly about improving skills to help them succeed in today’s workplace and to succeed in the workplace of tomorrow</a:t>
            </a:r>
          </a:p>
          <a:p>
            <a:pPr algn="l"/>
            <a:r>
              <a:rPr lang="en-US" i="0" dirty="0">
                <a:effectLst/>
                <a:latin typeface="Segoe UI Emoji" panose="020B0502040204020203" pitchFamily="34" charset="0"/>
                <a:ea typeface="Segoe UI Emoji" panose="020B0502040204020203" pitchFamily="34" charset="0"/>
              </a:rPr>
              <a:t>To emphasize how these skills are needed for building other skills and knowledge while also supporting effective social interaction. </a:t>
            </a:r>
          </a:p>
          <a:p>
            <a:pPr algn="l"/>
            <a:r>
              <a:rPr lang="en-US" dirty="0">
                <a:latin typeface="Segoe UI Emoji" panose="020B0502040204020203" pitchFamily="34" charset="0"/>
                <a:ea typeface="Segoe UI Emoji" panose="020B0502040204020203" pitchFamily="34" charset="0"/>
              </a:rPr>
              <a:t>To show how t</a:t>
            </a:r>
            <a:r>
              <a:rPr lang="en-US" i="0" dirty="0">
                <a:effectLst/>
                <a:latin typeface="Segoe UI Emoji" panose="020B0502040204020203" pitchFamily="34" charset="0"/>
                <a:ea typeface="Segoe UI Emoji" panose="020B0502040204020203" pitchFamily="34" charset="0"/>
              </a:rPr>
              <a:t>hese skills overlap and interact with each other, and with other technical and life skills. </a:t>
            </a:r>
          </a:p>
          <a:p>
            <a:pPr algn="l"/>
            <a:r>
              <a:rPr lang="en-US" dirty="0">
                <a:latin typeface="Segoe UI Emoji" panose="020B0502040204020203" pitchFamily="34" charset="0"/>
                <a:ea typeface="Segoe UI Emoji" panose="020B0502040204020203" pitchFamily="34" charset="0"/>
              </a:rPr>
              <a:t>To share how t</a:t>
            </a:r>
            <a:r>
              <a:rPr lang="en-US" i="0" dirty="0">
                <a:effectLst/>
                <a:latin typeface="Segoe UI Emoji" panose="020B0502040204020203" pitchFamily="34" charset="0"/>
                <a:ea typeface="Segoe UI Emoji" panose="020B0502040204020203" pitchFamily="34" charset="0"/>
              </a:rPr>
              <a:t>hey are inclusive and can be adapted to different contexts.</a:t>
            </a:r>
          </a:p>
          <a:p>
            <a:pPr marL="0" indent="0">
              <a:buNone/>
            </a:pPr>
            <a:endParaRPr lang="en-US" b="0" i="0" dirty="0">
              <a:effectLst/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78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141FA-E72F-42E8-96E0-E2392E7A0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Segoe UI Emoji" panose="020B0502040204020203" pitchFamily="34" charset="0"/>
                <a:ea typeface="Segoe UI Emoji" panose="020B0502040204020203" pitchFamily="34" charset="0"/>
              </a:rPr>
              <a:t>The 9 Skills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63F7088-D1B7-40E9-B62C-8848948E43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973712"/>
              </p:ext>
            </p:extLst>
          </p:nvPr>
        </p:nvGraphicFramePr>
        <p:xfrm>
          <a:off x="681038" y="2336800"/>
          <a:ext cx="10744047" cy="361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349">
                  <a:extLst>
                    <a:ext uri="{9D8B030D-6E8A-4147-A177-3AD203B41FA5}">
                      <a16:colId xmlns:a16="http://schemas.microsoft.com/office/drawing/2014/main" val="530555249"/>
                    </a:ext>
                  </a:extLst>
                </a:gridCol>
                <a:gridCol w="3581349">
                  <a:extLst>
                    <a:ext uri="{9D8B030D-6E8A-4147-A177-3AD203B41FA5}">
                      <a16:colId xmlns:a16="http://schemas.microsoft.com/office/drawing/2014/main" val="806004605"/>
                    </a:ext>
                  </a:extLst>
                </a:gridCol>
                <a:gridCol w="3581349">
                  <a:extLst>
                    <a:ext uri="{9D8B030D-6E8A-4147-A177-3AD203B41FA5}">
                      <a16:colId xmlns:a16="http://schemas.microsoft.com/office/drawing/2014/main" val="1368066288"/>
                    </a:ext>
                  </a:extLst>
                </a:gridCol>
              </a:tblGrid>
              <a:tr h="1209428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solidFill>
                            <a:schemeClr val="tx1"/>
                          </a:solidFill>
                          <a:latin typeface="Segoe UI Emoji" panose="020B0502040204020203" pitchFamily="34" charset="0"/>
                          <a:ea typeface="Segoe UI Emoji" panose="020B0502040204020203" pitchFamily="34" charset="0"/>
                          <a:hlinkClick r:id="rId3"/>
                        </a:rPr>
                        <a:t>Adaptability</a:t>
                      </a:r>
                      <a:endParaRPr lang="en-CA" sz="2800" dirty="0">
                        <a:solidFill>
                          <a:schemeClr val="tx1"/>
                        </a:solidFill>
                        <a:latin typeface="Segoe UI Emoji" panose="020B0502040204020203" pitchFamily="34" charset="0"/>
                        <a:ea typeface="Segoe UI Emoj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solidFill>
                            <a:schemeClr val="tx1"/>
                          </a:solidFill>
                          <a:latin typeface="Segoe UI Emoji" panose="020B0502040204020203" pitchFamily="34" charset="0"/>
                          <a:ea typeface="Segoe UI Emoji" panose="020B0502040204020203" pitchFamily="34" charset="0"/>
                          <a:hlinkClick r:id="rId4"/>
                        </a:rPr>
                        <a:t>Creativity &amp; innovation</a:t>
                      </a:r>
                      <a:endParaRPr lang="en-CA" sz="2800" dirty="0">
                        <a:solidFill>
                          <a:schemeClr val="tx1"/>
                        </a:solidFill>
                        <a:latin typeface="Segoe UI Emoji" panose="020B0502040204020203" pitchFamily="34" charset="0"/>
                        <a:ea typeface="Segoe UI Emoj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solidFill>
                            <a:schemeClr val="tx1"/>
                          </a:solidFill>
                          <a:latin typeface="Segoe UI Emoji" panose="020B0502040204020203" pitchFamily="34" charset="0"/>
                          <a:ea typeface="Segoe UI Emoji" panose="020B0502040204020203" pitchFamily="34" charset="0"/>
                          <a:hlinkClick r:id="rId5"/>
                        </a:rPr>
                        <a:t>Problem Solving</a:t>
                      </a:r>
                      <a:endParaRPr lang="en-CA" sz="2800" dirty="0">
                        <a:solidFill>
                          <a:schemeClr val="tx1"/>
                        </a:solidFill>
                        <a:latin typeface="Segoe UI Emoji" panose="020B0502040204020203" pitchFamily="34" charset="0"/>
                        <a:ea typeface="Segoe UI Emoj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1639707"/>
                  </a:ext>
                </a:extLst>
              </a:tr>
              <a:tr h="1209428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solidFill>
                            <a:schemeClr val="tx1"/>
                          </a:solidFill>
                          <a:latin typeface="Segoe UI Emoji" panose="020B0502040204020203" pitchFamily="34" charset="0"/>
                          <a:ea typeface="Segoe UI Emoji" panose="020B0502040204020203" pitchFamily="34" charset="0"/>
                          <a:hlinkClick r:id="rId6"/>
                        </a:rPr>
                        <a:t>Collaboration</a:t>
                      </a:r>
                      <a:endParaRPr lang="en-CA" sz="2800" dirty="0">
                        <a:solidFill>
                          <a:schemeClr val="tx1"/>
                        </a:solidFill>
                        <a:latin typeface="Segoe UI Emoji" panose="020B0502040204020203" pitchFamily="34" charset="0"/>
                        <a:ea typeface="Segoe UI Emoj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solidFill>
                            <a:schemeClr val="tx1"/>
                          </a:solidFill>
                          <a:latin typeface="Segoe UI Emoji" panose="020B0502040204020203" pitchFamily="34" charset="0"/>
                          <a:ea typeface="Segoe UI Emoji" panose="020B0502040204020203" pitchFamily="34" charset="0"/>
                          <a:hlinkClick r:id="rId7"/>
                        </a:rPr>
                        <a:t>Digital</a:t>
                      </a:r>
                      <a:endParaRPr lang="en-CA" sz="2800" dirty="0">
                        <a:solidFill>
                          <a:schemeClr val="tx1"/>
                        </a:solidFill>
                        <a:latin typeface="Segoe UI Emoji" panose="020B0502040204020203" pitchFamily="34" charset="0"/>
                        <a:ea typeface="Segoe UI Emoj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solidFill>
                            <a:schemeClr val="tx1"/>
                          </a:solidFill>
                          <a:latin typeface="Segoe UI Emoji" panose="020B0502040204020203" pitchFamily="34" charset="0"/>
                          <a:ea typeface="Segoe UI Emoji" panose="020B0502040204020203" pitchFamily="34" charset="0"/>
                          <a:hlinkClick r:id="rId8"/>
                        </a:rPr>
                        <a:t>Reading</a:t>
                      </a:r>
                      <a:endParaRPr lang="en-CA" sz="2800" dirty="0">
                        <a:solidFill>
                          <a:schemeClr val="tx1"/>
                        </a:solidFill>
                        <a:latin typeface="Segoe UI Emoji" panose="020B0502040204020203" pitchFamily="34" charset="0"/>
                        <a:ea typeface="Segoe UI Emoj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1541950"/>
                  </a:ext>
                </a:extLst>
              </a:tr>
              <a:tr h="1192860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solidFill>
                            <a:schemeClr val="tx1"/>
                          </a:solidFill>
                          <a:latin typeface="Segoe UI Emoji" panose="020B0502040204020203" pitchFamily="34" charset="0"/>
                          <a:ea typeface="Segoe UI Emoji" panose="020B0502040204020203" pitchFamily="34" charset="0"/>
                          <a:hlinkClick r:id="rId9"/>
                        </a:rPr>
                        <a:t>Communication</a:t>
                      </a:r>
                      <a:endParaRPr lang="en-CA" sz="2800" dirty="0">
                        <a:solidFill>
                          <a:schemeClr val="tx1"/>
                        </a:solidFill>
                        <a:latin typeface="Segoe UI Emoji" panose="020B0502040204020203" pitchFamily="34" charset="0"/>
                        <a:ea typeface="Segoe UI Emoj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solidFill>
                            <a:schemeClr val="tx1"/>
                          </a:solidFill>
                          <a:latin typeface="Segoe UI Emoji" panose="020B0502040204020203" pitchFamily="34" charset="0"/>
                          <a:ea typeface="Segoe UI Emoji" panose="020B0502040204020203" pitchFamily="34" charset="0"/>
                          <a:hlinkClick r:id="rId10"/>
                        </a:rPr>
                        <a:t>Numeracy</a:t>
                      </a:r>
                      <a:endParaRPr lang="en-CA" sz="2800" dirty="0">
                        <a:solidFill>
                          <a:schemeClr val="tx1"/>
                        </a:solidFill>
                        <a:latin typeface="Segoe UI Emoji" panose="020B0502040204020203" pitchFamily="34" charset="0"/>
                        <a:ea typeface="Segoe UI Emoj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solidFill>
                            <a:schemeClr val="tx1"/>
                          </a:solidFill>
                          <a:latin typeface="Segoe UI Emoji" panose="020B0502040204020203" pitchFamily="34" charset="0"/>
                          <a:ea typeface="Segoe UI Emoji" panose="020B0502040204020203" pitchFamily="34" charset="0"/>
                          <a:hlinkClick r:id="rId11"/>
                        </a:rPr>
                        <a:t>Writing</a:t>
                      </a:r>
                      <a:endParaRPr lang="en-CA" sz="2800" dirty="0">
                        <a:solidFill>
                          <a:schemeClr val="tx1"/>
                        </a:solidFill>
                        <a:latin typeface="Segoe UI Emoji" panose="020B0502040204020203" pitchFamily="34" charset="0"/>
                        <a:ea typeface="Segoe UI Emoj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648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750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60F39-991F-4654-B357-EB36AD5B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Segoe UI Emoji" panose="020B0502040204020203" pitchFamily="34" charset="0"/>
                <a:ea typeface="Segoe UI Emoji" panose="020B0502040204020203" pitchFamily="34" charset="0"/>
              </a:rPr>
              <a:t>Why Are They Important for Junior High &amp; Middle School Students To Know About? </a:t>
            </a:r>
          </a:p>
        </p:txBody>
      </p:sp>
      <p:pic>
        <p:nvPicPr>
          <p:cNvPr id="1026" name="Picture 2" descr="Question Marks - The Origins... - Creativelix.com ⦿ Expressing Concerns">
            <a:extLst>
              <a:ext uri="{FF2B5EF4-FFF2-40B4-BE49-F238E27FC236}">
                <a16:creationId xmlns:a16="http://schemas.microsoft.com/office/drawing/2014/main" id="{8897E95E-4004-4DDD-A8FA-0C0BAAB8F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466" y="2629361"/>
            <a:ext cx="47625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25332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780</TotalTime>
  <Words>472</Words>
  <Application>Microsoft Office PowerPoint</Application>
  <PresentationFormat>Widescreen</PresentationFormat>
  <Paragraphs>53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Segoe UI Emoji</vt:lpstr>
      <vt:lpstr>Trebuchet MS</vt:lpstr>
      <vt:lpstr>Berlin</vt:lpstr>
      <vt:lpstr>Skills for Success</vt:lpstr>
      <vt:lpstr>The Skills for Success Framework</vt:lpstr>
      <vt:lpstr>Who Can Benefit from The Skills for Success?</vt:lpstr>
      <vt:lpstr>What Is the Purpose?</vt:lpstr>
      <vt:lpstr>The 9 Skills</vt:lpstr>
      <vt:lpstr>Why Are They Important for Junior High &amp; Middle School Students To Know About?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for Success</dc:title>
  <dc:creator>lphg10@gmail.com</dc:creator>
  <cp:lastModifiedBy>lphg10@gmail.com</cp:lastModifiedBy>
  <cp:revision>3</cp:revision>
  <dcterms:created xsi:type="dcterms:W3CDTF">2022-02-28T23:42:07Z</dcterms:created>
  <dcterms:modified xsi:type="dcterms:W3CDTF">2022-03-01T12:42:07Z</dcterms:modified>
</cp:coreProperties>
</file>